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24D"/>
    <a:srgbClr val="99FF33"/>
    <a:srgbClr val="FF6699"/>
    <a:srgbClr val="FFCC00"/>
    <a:srgbClr val="FFCCCC"/>
    <a:srgbClr val="FF9900"/>
    <a:srgbClr val="00CC00"/>
    <a:srgbClr val="66FF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14"/>
    <p:restoredTop sz="94655"/>
  </p:normalViewPr>
  <p:slideViewPr>
    <p:cSldViewPr>
      <p:cViewPr>
        <p:scale>
          <a:sx n="100" d="100"/>
          <a:sy n="100" d="100"/>
        </p:scale>
        <p:origin x="568"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3A9D7B-55A2-4DE8-A594-81B5355AB16A}" type="datetimeFigureOut">
              <a:rPr lang="en-US" smtClean="0"/>
              <a:t>10/23/16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1924285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3A9D7B-55A2-4DE8-A594-81B5355AB16A}" type="datetimeFigureOut">
              <a:rPr lang="en-US" smtClean="0"/>
              <a:t>10/23/16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111509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3A9D7B-55A2-4DE8-A594-81B5355AB16A}" type="datetimeFigureOut">
              <a:rPr lang="en-US" smtClean="0"/>
              <a:t>10/23/16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79974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3A9D7B-55A2-4DE8-A594-81B5355AB16A}" type="datetimeFigureOut">
              <a:rPr lang="en-US" smtClean="0"/>
              <a:t>10/23/16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99214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3A9D7B-55A2-4DE8-A594-81B5355AB16A}" type="datetimeFigureOut">
              <a:rPr lang="en-US" smtClean="0"/>
              <a:t>10/23/16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333707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3A9D7B-55A2-4DE8-A594-81B5355AB16A}" type="datetimeFigureOut">
              <a:rPr lang="en-US" smtClean="0"/>
              <a:t>10/23/16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33691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3A9D7B-55A2-4DE8-A594-81B5355AB16A}" type="datetimeFigureOut">
              <a:rPr lang="en-US" smtClean="0"/>
              <a:t>10/23/16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2756439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3A9D7B-55A2-4DE8-A594-81B5355AB16A}" type="datetimeFigureOut">
              <a:rPr lang="en-US" smtClean="0"/>
              <a:t>10/23/16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479139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3A9D7B-55A2-4DE8-A594-81B5355AB16A}" type="datetimeFigureOut">
              <a:rPr lang="en-US" smtClean="0"/>
              <a:t>10/23/16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359526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3A9D7B-55A2-4DE8-A594-81B5355AB16A}" type="datetimeFigureOut">
              <a:rPr lang="en-US" smtClean="0"/>
              <a:t>10/23/16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578853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3A9D7B-55A2-4DE8-A594-81B5355AB16A}" type="datetimeFigureOut">
              <a:rPr lang="en-US" smtClean="0"/>
              <a:t>10/23/16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A5D07-14E2-4DCE-BF3F-BA88C6CD2DA0}" type="slidenum">
              <a:rPr lang="en-US" smtClean="0"/>
              <a:t>‹#›</a:t>
            </a:fld>
            <a:endParaRPr lang="en-US"/>
          </a:p>
        </p:txBody>
      </p:sp>
    </p:spTree>
    <p:extLst>
      <p:ext uri="{BB962C8B-B14F-4D97-AF65-F5344CB8AC3E}">
        <p14:creationId xmlns:p14="http://schemas.microsoft.com/office/powerpoint/2010/main" val="30722621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3A9D7B-55A2-4DE8-A594-81B5355AB16A}" type="datetimeFigureOut">
              <a:rPr lang="en-US" smtClean="0"/>
              <a:t>10/23/16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A5D07-14E2-4DCE-BF3F-BA88C6CD2DA0}" type="slidenum">
              <a:rPr lang="en-US" smtClean="0"/>
              <a:t>‹#›</a:t>
            </a:fld>
            <a:endParaRPr lang="en-US"/>
          </a:p>
        </p:txBody>
      </p:sp>
    </p:spTree>
    <p:extLst>
      <p:ext uri="{BB962C8B-B14F-4D97-AF65-F5344CB8AC3E}">
        <p14:creationId xmlns:p14="http://schemas.microsoft.com/office/powerpoint/2010/main" val="3303227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0.jpg"/><Relationship Id="rId12" Type="http://schemas.openxmlformats.org/officeDocument/2006/relationships/image" Target="../media/image11.jpeg"/><Relationship Id="rId13" Type="http://schemas.openxmlformats.org/officeDocument/2006/relationships/image" Target="../media/image12.jpg"/><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 Id="rId6" Type="http://schemas.openxmlformats.org/officeDocument/2006/relationships/image" Target="../media/image5.jpg"/><Relationship Id="rId7" Type="http://schemas.openxmlformats.org/officeDocument/2006/relationships/image" Target="../media/image6.jpg"/><Relationship Id="rId8" Type="http://schemas.openxmlformats.org/officeDocument/2006/relationships/image" Target="../media/image7.jpeg"/><Relationship Id="rId9" Type="http://schemas.openxmlformats.org/officeDocument/2006/relationships/image" Target="../media/image8.jpg"/><Relationship Id="rId10"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6476" y="-1"/>
            <a:ext cx="114300" cy="6855175"/>
          </a:xfrm>
          <a:prstGeom prst="rect">
            <a:avLst/>
          </a:prstGeom>
          <a:solidFill>
            <a:srgbClr val="7FC2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866" t="13406" r="2741" b="14150"/>
          <a:stretch/>
        </p:blipFill>
        <p:spPr bwMode="auto">
          <a:xfrm>
            <a:off x="3141837" y="1940208"/>
            <a:ext cx="2490486" cy="24657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5941" t="12706" r="34973" b="8874"/>
          <a:stretch/>
        </p:blipFill>
        <p:spPr>
          <a:xfrm>
            <a:off x="743002" y="3458495"/>
            <a:ext cx="765213" cy="915686"/>
          </a:xfrm>
          <a:prstGeom prst="rect">
            <a:avLst/>
          </a:prstGeom>
        </p:spPr>
      </p:pic>
      <p:sp>
        <p:nvSpPr>
          <p:cNvPr id="6" name="TextBox 5"/>
          <p:cNvSpPr txBox="1"/>
          <p:nvPr/>
        </p:nvSpPr>
        <p:spPr>
          <a:xfrm>
            <a:off x="1619485" y="1848267"/>
            <a:ext cx="1079165" cy="769441"/>
          </a:xfrm>
          <a:prstGeom prst="rect">
            <a:avLst/>
          </a:prstGeom>
          <a:noFill/>
        </p:spPr>
        <p:txBody>
          <a:bodyPr wrap="square" rtlCol="0">
            <a:spAutoFit/>
          </a:bodyPr>
          <a:lstStyle/>
          <a:p>
            <a:r>
              <a:rPr lang="en-US" sz="4400" dirty="0" smtClean="0">
                <a:solidFill>
                  <a:srgbClr val="92D050"/>
                </a:solidFill>
                <a:latin typeface="Antique Olive Compact" pitchFamily="34" charset="0"/>
                <a:cs typeface="Aharoni" pitchFamily="2" charset="-79"/>
              </a:rPr>
              <a:t>25</a:t>
            </a:r>
          </a:p>
        </p:txBody>
      </p:sp>
      <p:sp>
        <p:nvSpPr>
          <p:cNvPr id="9" name="TextBox 8"/>
          <p:cNvSpPr txBox="1"/>
          <p:nvPr/>
        </p:nvSpPr>
        <p:spPr>
          <a:xfrm>
            <a:off x="1671870" y="2438715"/>
            <a:ext cx="842319" cy="261610"/>
          </a:xfrm>
          <a:prstGeom prst="rect">
            <a:avLst/>
          </a:prstGeom>
          <a:noFill/>
        </p:spPr>
        <p:txBody>
          <a:bodyPr wrap="square" rtlCol="0">
            <a:spAutoFit/>
          </a:bodyPr>
          <a:lstStyle/>
          <a:p>
            <a:r>
              <a:rPr lang="en-US" sz="1100" dirty="0" smtClean="0">
                <a:latin typeface="Century Gothic" pitchFamily="34" charset="0"/>
              </a:rPr>
              <a:t>Tic </a:t>
            </a:r>
            <a:r>
              <a:rPr lang="en-US" sz="1100" dirty="0" err="1" smtClean="0">
                <a:latin typeface="Century Gothic" pitchFamily="34" charset="0"/>
              </a:rPr>
              <a:t>Tacs</a:t>
            </a:r>
            <a:endParaRPr lang="en-US" sz="1100" dirty="0">
              <a:latin typeface="Century Gothic" pitchFamily="34"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978" y="4290554"/>
            <a:ext cx="995362" cy="995362"/>
          </a:xfrm>
          <a:prstGeom prst="rect">
            <a:avLst/>
          </a:prstGeom>
        </p:spPr>
      </p:pic>
      <p:sp>
        <p:nvSpPr>
          <p:cNvPr id="11" name="TextBox 10"/>
          <p:cNvSpPr txBox="1"/>
          <p:nvPr/>
        </p:nvSpPr>
        <p:spPr>
          <a:xfrm>
            <a:off x="1664034" y="4059673"/>
            <a:ext cx="883244" cy="261610"/>
          </a:xfrm>
          <a:prstGeom prst="rect">
            <a:avLst/>
          </a:prstGeom>
          <a:noFill/>
        </p:spPr>
        <p:txBody>
          <a:bodyPr wrap="square" rtlCol="0">
            <a:spAutoFit/>
          </a:bodyPr>
          <a:lstStyle/>
          <a:p>
            <a:r>
              <a:rPr lang="en-US" sz="1100" dirty="0" smtClean="0">
                <a:latin typeface="Century Gothic" pitchFamily="34" charset="0"/>
              </a:rPr>
              <a:t>Jelly </a:t>
            </a:r>
            <a:r>
              <a:rPr lang="en-US" sz="1100" dirty="0" err="1">
                <a:latin typeface="Century Gothic" pitchFamily="34" charset="0"/>
              </a:rPr>
              <a:t>B</a:t>
            </a:r>
            <a:r>
              <a:rPr lang="en-US" sz="1100" dirty="0" err="1" smtClean="0">
                <a:latin typeface="Century Gothic" pitchFamily="34" charset="0"/>
              </a:rPr>
              <a:t>ellys</a:t>
            </a:r>
            <a:r>
              <a:rPr lang="en-US" sz="1100" dirty="0" smtClean="0">
                <a:latin typeface="Century Gothic" pitchFamily="34" charset="0"/>
              </a:rPr>
              <a:t> </a:t>
            </a:r>
            <a:endParaRPr lang="en-US" sz="1100" dirty="0">
              <a:latin typeface="Century Gothic" pitchFamily="34" charset="0"/>
            </a:endParaRPr>
          </a:p>
        </p:txBody>
      </p:sp>
      <p:sp>
        <p:nvSpPr>
          <p:cNvPr id="12" name="TextBox 11"/>
          <p:cNvSpPr txBox="1"/>
          <p:nvPr/>
        </p:nvSpPr>
        <p:spPr>
          <a:xfrm>
            <a:off x="1568367" y="3499614"/>
            <a:ext cx="1007075" cy="769441"/>
          </a:xfrm>
          <a:prstGeom prst="rect">
            <a:avLst/>
          </a:prstGeom>
          <a:noFill/>
        </p:spPr>
        <p:txBody>
          <a:bodyPr wrap="square" rtlCol="0">
            <a:spAutoFit/>
          </a:bodyPr>
          <a:lstStyle/>
          <a:p>
            <a:r>
              <a:rPr lang="en-US" sz="4400" dirty="0">
                <a:solidFill>
                  <a:schemeClr val="tx2">
                    <a:lumMod val="40000"/>
                    <a:lumOff val="60000"/>
                  </a:schemeClr>
                </a:solidFill>
                <a:latin typeface="Antique Olive Compact" pitchFamily="34" charset="0"/>
                <a:cs typeface="Aharoni" pitchFamily="2" charset="-79"/>
              </a:rPr>
              <a:t>1</a:t>
            </a:r>
            <a:r>
              <a:rPr lang="en-US" sz="4400" dirty="0" smtClean="0">
                <a:solidFill>
                  <a:schemeClr val="tx2">
                    <a:lumMod val="40000"/>
                    <a:lumOff val="60000"/>
                  </a:schemeClr>
                </a:solidFill>
                <a:latin typeface="Antique Olive Compact" pitchFamily="34" charset="0"/>
                <a:cs typeface="Aharoni" pitchFamily="2" charset="-79"/>
              </a:rPr>
              <a:t>4</a:t>
            </a:r>
          </a:p>
        </p:txBody>
      </p:sp>
      <p:sp>
        <p:nvSpPr>
          <p:cNvPr id="14" name="TextBox 13"/>
          <p:cNvSpPr txBox="1"/>
          <p:nvPr/>
        </p:nvSpPr>
        <p:spPr>
          <a:xfrm>
            <a:off x="1591788" y="4909949"/>
            <a:ext cx="1622862" cy="261610"/>
          </a:xfrm>
          <a:prstGeom prst="rect">
            <a:avLst/>
          </a:prstGeom>
          <a:noFill/>
        </p:spPr>
        <p:txBody>
          <a:bodyPr wrap="square" rtlCol="0">
            <a:spAutoFit/>
          </a:bodyPr>
          <a:lstStyle/>
          <a:p>
            <a:r>
              <a:rPr lang="en-US" sz="1100" dirty="0" err="1" smtClean="0">
                <a:latin typeface="Century Gothic" pitchFamily="34" charset="0"/>
              </a:rPr>
              <a:t>Haribo</a:t>
            </a:r>
            <a:r>
              <a:rPr lang="en-US" sz="1100" dirty="0" smtClean="0">
                <a:latin typeface="Century Gothic" pitchFamily="34" charset="0"/>
              </a:rPr>
              <a:t> Gummy Bears</a:t>
            </a:r>
            <a:endParaRPr lang="en-US" sz="1100" dirty="0">
              <a:latin typeface="Century Gothic" pitchFamily="34" charset="0"/>
            </a:endParaRPr>
          </a:p>
        </p:txBody>
      </p:sp>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l="7456" t="71925" r="50000"/>
          <a:stretch/>
        </p:blipFill>
        <p:spPr>
          <a:xfrm>
            <a:off x="595016" y="2796356"/>
            <a:ext cx="983287" cy="508077"/>
          </a:xfrm>
          <a:prstGeom prst="rect">
            <a:avLst/>
          </a:prstGeom>
        </p:spPr>
      </p:pic>
      <p:sp>
        <p:nvSpPr>
          <p:cNvPr id="17" name="TextBox 16"/>
          <p:cNvSpPr txBox="1"/>
          <p:nvPr/>
        </p:nvSpPr>
        <p:spPr>
          <a:xfrm>
            <a:off x="1609679" y="2678985"/>
            <a:ext cx="1165662" cy="769441"/>
          </a:xfrm>
          <a:prstGeom prst="rect">
            <a:avLst/>
          </a:prstGeom>
          <a:noFill/>
        </p:spPr>
        <p:txBody>
          <a:bodyPr wrap="square" rtlCol="0">
            <a:spAutoFit/>
          </a:bodyPr>
          <a:lstStyle/>
          <a:p>
            <a:r>
              <a:rPr lang="en-US" sz="4400" dirty="0">
                <a:solidFill>
                  <a:schemeClr val="accent4">
                    <a:lumMod val="60000"/>
                    <a:lumOff val="40000"/>
                  </a:schemeClr>
                </a:solidFill>
                <a:latin typeface="Antique Olive Compact" pitchFamily="34" charset="0"/>
                <a:cs typeface="Aharoni" pitchFamily="2" charset="-79"/>
              </a:rPr>
              <a:t>2</a:t>
            </a:r>
            <a:r>
              <a:rPr lang="en-US" sz="4400" dirty="0" smtClean="0">
                <a:solidFill>
                  <a:schemeClr val="accent4">
                    <a:lumMod val="60000"/>
                    <a:lumOff val="40000"/>
                  </a:schemeClr>
                </a:solidFill>
                <a:latin typeface="Antique Olive Compact" pitchFamily="34" charset="0"/>
                <a:cs typeface="Aharoni" pitchFamily="2" charset="-79"/>
              </a:rPr>
              <a:t>0</a:t>
            </a:r>
          </a:p>
        </p:txBody>
      </p:sp>
      <p:sp>
        <p:nvSpPr>
          <p:cNvPr id="18" name="TextBox 17"/>
          <p:cNvSpPr txBox="1"/>
          <p:nvPr/>
        </p:nvSpPr>
        <p:spPr>
          <a:xfrm>
            <a:off x="1673162" y="3172460"/>
            <a:ext cx="1524000" cy="338554"/>
          </a:xfrm>
          <a:prstGeom prst="rect">
            <a:avLst/>
          </a:prstGeom>
          <a:noFill/>
        </p:spPr>
        <p:txBody>
          <a:bodyPr wrap="square" rtlCol="0">
            <a:spAutoFit/>
          </a:bodyPr>
          <a:lstStyle/>
          <a:p>
            <a:r>
              <a:rPr lang="en-US" sz="1100" dirty="0" err="1" smtClean="0">
                <a:latin typeface="Century Gothic" pitchFamily="34" charset="0"/>
              </a:rPr>
              <a:t>Raisinettes</a:t>
            </a:r>
            <a:r>
              <a:rPr lang="en-US" sz="1600" dirty="0" smtClean="0">
                <a:latin typeface="Century Gothic" pitchFamily="34" charset="0"/>
              </a:rPr>
              <a:t> </a:t>
            </a:r>
            <a:endParaRPr lang="en-US" sz="1600" dirty="0">
              <a:latin typeface="Century Gothic" pitchFamily="34" charset="0"/>
            </a:endParaRPr>
          </a:p>
        </p:txBody>
      </p:sp>
      <p:sp>
        <p:nvSpPr>
          <p:cNvPr id="13" name="TextBox 12"/>
          <p:cNvSpPr txBox="1"/>
          <p:nvPr/>
        </p:nvSpPr>
        <p:spPr>
          <a:xfrm>
            <a:off x="4066251" y="2543292"/>
            <a:ext cx="560052" cy="1200329"/>
          </a:xfrm>
          <a:prstGeom prst="rect">
            <a:avLst/>
          </a:prstGeom>
          <a:noFill/>
        </p:spPr>
        <p:txBody>
          <a:bodyPr wrap="square" rtlCol="0">
            <a:spAutoFit/>
          </a:bodyPr>
          <a:lstStyle/>
          <a:p>
            <a:pPr algn="ctr"/>
            <a:r>
              <a:rPr lang="en-US" sz="7200" dirty="0">
                <a:solidFill>
                  <a:schemeClr val="bg2">
                    <a:lumMod val="75000"/>
                  </a:schemeClr>
                </a:solidFill>
                <a:latin typeface="Antique Olive Compact" pitchFamily="34" charset="0"/>
              </a:rPr>
              <a:t>=</a:t>
            </a:r>
          </a:p>
        </p:txBody>
      </p:sp>
      <p:sp>
        <p:nvSpPr>
          <p:cNvPr id="20" name="TextBox 19"/>
          <p:cNvSpPr txBox="1"/>
          <p:nvPr/>
        </p:nvSpPr>
        <p:spPr>
          <a:xfrm>
            <a:off x="1548166" y="1611090"/>
            <a:ext cx="1869504" cy="261610"/>
          </a:xfrm>
          <a:prstGeom prst="rect">
            <a:avLst/>
          </a:prstGeom>
          <a:noFill/>
        </p:spPr>
        <p:txBody>
          <a:bodyPr wrap="square" rtlCol="0">
            <a:spAutoFit/>
          </a:bodyPr>
          <a:lstStyle/>
          <a:p>
            <a:r>
              <a:rPr lang="en-US" sz="1100" dirty="0" smtClean="0">
                <a:latin typeface="Century Gothic" pitchFamily="34" charset="0"/>
              </a:rPr>
              <a:t>Milk Chocolate M &amp; </a:t>
            </a:r>
            <a:r>
              <a:rPr lang="en-US" sz="1100" dirty="0" err="1" smtClean="0">
                <a:latin typeface="Century Gothic" pitchFamily="34" charset="0"/>
              </a:rPr>
              <a:t>Ms</a:t>
            </a:r>
            <a:r>
              <a:rPr lang="en-US" sz="1100" dirty="0" smtClean="0">
                <a:latin typeface="Century Gothic" pitchFamily="34" charset="0"/>
              </a:rPr>
              <a:t>  </a:t>
            </a:r>
            <a:endParaRPr lang="en-US" sz="1100" dirty="0">
              <a:latin typeface="Century Gothic" pitchFamily="34" charset="0"/>
            </a:endParaRPr>
          </a:p>
        </p:txBody>
      </p:sp>
      <p:sp>
        <p:nvSpPr>
          <p:cNvPr id="21" name="TextBox 20"/>
          <p:cNvSpPr txBox="1"/>
          <p:nvPr/>
        </p:nvSpPr>
        <p:spPr>
          <a:xfrm>
            <a:off x="1635592" y="992914"/>
            <a:ext cx="1371600" cy="769441"/>
          </a:xfrm>
          <a:prstGeom prst="rect">
            <a:avLst/>
          </a:prstGeom>
          <a:noFill/>
        </p:spPr>
        <p:txBody>
          <a:bodyPr wrap="square" rtlCol="0">
            <a:spAutoFit/>
          </a:bodyPr>
          <a:lstStyle/>
          <a:p>
            <a:r>
              <a:rPr lang="en-US" sz="4400" dirty="0" smtClean="0">
                <a:solidFill>
                  <a:srgbClr val="FFCC00"/>
                </a:solidFill>
                <a:latin typeface="Antique Olive Compact" pitchFamily="34" charset="0"/>
                <a:cs typeface="Aharoni" pitchFamily="2" charset="-79"/>
              </a:rPr>
              <a:t>26</a:t>
            </a:r>
          </a:p>
        </p:txBody>
      </p:sp>
      <p:pic>
        <p:nvPicPr>
          <p:cNvPr id="16" name="Picture 15"/>
          <p:cNvPicPr>
            <a:picLocks noChangeAspect="1"/>
          </p:cNvPicPr>
          <p:nvPr/>
        </p:nvPicPr>
        <p:blipFill rotWithShape="1">
          <a:blip r:embed="rId6">
            <a:extLst>
              <a:ext uri="{28A0092B-C50C-407E-A947-70E740481C1C}">
                <a14:useLocalDpi xmlns:a14="http://schemas.microsoft.com/office/drawing/2010/main" val="0"/>
              </a:ext>
            </a:extLst>
          </a:blip>
          <a:srcRect l="4373" t="61610" r="40295" b="7893"/>
          <a:stretch/>
        </p:blipFill>
        <p:spPr>
          <a:xfrm>
            <a:off x="595017" y="1872700"/>
            <a:ext cx="964480" cy="798816"/>
          </a:xfrm>
          <a:prstGeom prst="rect">
            <a:avLst/>
          </a:prstGeom>
        </p:spPr>
      </p:pic>
      <p:sp>
        <p:nvSpPr>
          <p:cNvPr id="22" name="TextBox 21"/>
          <p:cNvSpPr txBox="1"/>
          <p:nvPr/>
        </p:nvSpPr>
        <p:spPr>
          <a:xfrm>
            <a:off x="554208" y="5331092"/>
            <a:ext cx="4932191" cy="954107"/>
          </a:xfrm>
          <a:prstGeom prst="rect">
            <a:avLst/>
          </a:prstGeom>
          <a:noFill/>
        </p:spPr>
        <p:txBody>
          <a:bodyPr wrap="square" rtlCol="0">
            <a:spAutoFit/>
          </a:bodyPr>
          <a:lstStyle/>
          <a:p>
            <a:r>
              <a:rPr lang="en-US" sz="1400" dirty="0" smtClean="0">
                <a:latin typeface="Century Gothic" pitchFamily="34" charset="0"/>
              </a:rPr>
              <a:t>A serving of candy may be bigger or smaller than you think. See how many pieces of these favorites equal one serving of carbohydrate as measured by one slice of white bread. </a:t>
            </a:r>
            <a:endParaRPr lang="en-US" sz="1400" dirty="0">
              <a:latin typeface="Century Gothic" pitchFamily="34" charset="0"/>
            </a:endParaRPr>
          </a:p>
        </p:txBody>
      </p:sp>
      <p:sp>
        <p:nvSpPr>
          <p:cNvPr id="25" name="TextBox 24"/>
          <p:cNvSpPr txBox="1"/>
          <p:nvPr/>
        </p:nvSpPr>
        <p:spPr>
          <a:xfrm>
            <a:off x="288324" y="221509"/>
            <a:ext cx="6911062" cy="461665"/>
          </a:xfrm>
          <a:prstGeom prst="rect">
            <a:avLst/>
          </a:prstGeom>
          <a:noFill/>
        </p:spPr>
        <p:txBody>
          <a:bodyPr wrap="square" rtlCol="0">
            <a:spAutoFit/>
          </a:bodyPr>
          <a:lstStyle/>
          <a:p>
            <a:r>
              <a:rPr lang="en-US" sz="2400" dirty="0" smtClean="0">
                <a:ln w="0"/>
                <a:solidFill>
                  <a:srgbClr val="7FC24D"/>
                </a:solidFill>
                <a:effectLst>
                  <a:outerShdw blurRad="38100" dist="19050" dir="2700000" algn="tl" rotWithShape="0">
                    <a:schemeClr val="dk1">
                      <a:alpha val="40000"/>
                    </a:schemeClr>
                  </a:outerShdw>
                </a:effectLst>
                <a:latin typeface="Century Gothic" pitchFamily="34" charset="0"/>
              </a:rPr>
              <a:t>A Lesson in Candy Relativity</a:t>
            </a:r>
            <a:endParaRPr lang="en-US" sz="2400" dirty="0">
              <a:ln w="0"/>
              <a:solidFill>
                <a:srgbClr val="7FC24D"/>
              </a:solidFill>
              <a:effectLst>
                <a:outerShdw blurRad="38100" dist="19050" dir="2700000" algn="tl" rotWithShape="0">
                  <a:schemeClr val="dk1">
                    <a:alpha val="40000"/>
                  </a:schemeClr>
                </a:outerShdw>
              </a:effectLst>
              <a:latin typeface="Century Gothic" pitchFamily="34" charset="0"/>
            </a:endParaRPr>
          </a:p>
        </p:txBody>
      </p:sp>
      <p:cxnSp>
        <p:nvCxnSpPr>
          <p:cNvPr id="26" name="Straight Connector 25"/>
          <p:cNvCxnSpPr/>
          <p:nvPr/>
        </p:nvCxnSpPr>
        <p:spPr>
          <a:xfrm>
            <a:off x="9119286" y="-18665"/>
            <a:ext cx="0" cy="6858000"/>
          </a:xfrm>
          <a:prstGeom prst="line">
            <a:avLst/>
          </a:prstGeom>
          <a:ln w="38100">
            <a:solidFill>
              <a:srgbClr val="7FC24D"/>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349226" y="1951820"/>
            <a:ext cx="777478" cy="769441"/>
          </a:xfrm>
          <a:prstGeom prst="rect">
            <a:avLst/>
          </a:prstGeom>
          <a:noFill/>
        </p:spPr>
        <p:txBody>
          <a:bodyPr wrap="square" rtlCol="0">
            <a:spAutoFit/>
          </a:bodyPr>
          <a:lstStyle/>
          <a:p>
            <a:r>
              <a:rPr lang="en-US" sz="4400" dirty="0" smtClean="0">
                <a:solidFill>
                  <a:schemeClr val="accent4"/>
                </a:solidFill>
                <a:latin typeface="Antique Olive Compact" pitchFamily="34" charset="0"/>
                <a:cs typeface="Aharoni" pitchFamily="2" charset="-79"/>
              </a:rPr>
              <a:t>4</a:t>
            </a:r>
          </a:p>
        </p:txBody>
      </p:sp>
      <p:sp>
        <p:nvSpPr>
          <p:cNvPr id="36" name="TextBox 35"/>
          <p:cNvSpPr txBox="1"/>
          <p:nvPr/>
        </p:nvSpPr>
        <p:spPr>
          <a:xfrm>
            <a:off x="7339701" y="1078826"/>
            <a:ext cx="735519" cy="769441"/>
          </a:xfrm>
          <a:prstGeom prst="rect">
            <a:avLst/>
          </a:prstGeom>
          <a:noFill/>
        </p:spPr>
        <p:txBody>
          <a:bodyPr wrap="square" rtlCol="0">
            <a:spAutoFit/>
          </a:bodyPr>
          <a:lstStyle/>
          <a:p>
            <a:r>
              <a:rPr lang="en-US" sz="4400" dirty="0" smtClean="0">
                <a:solidFill>
                  <a:schemeClr val="bg1">
                    <a:lumMod val="75000"/>
                  </a:schemeClr>
                </a:solidFill>
                <a:latin typeface="Antique Olive Compact" pitchFamily="34" charset="0"/>
                <a:cs typeface="Aharoni" pitchFamily="2" charset="-79"/>
              </a:rPr>
              <a:t>5</a:t>
            </a:r>
          </a:p>
        </p:txBody>
      </p:sp>
      <p:sp>
        <p:nvSpPr>
          <p:cNvPr id="37" name="TextBox 36"/>
          <p:cNvSpPr txBox="1"/>
          <p:nvPr/>
        </p:nvSpPr>
        <p:spPr>
          <a:xfrm>
            <a:off x="7107186" y="2751591"/>
            <a:ext cx="1230745" cy="769441"/>
          </a:xfrm>
          <a:prstGeom prst="rect">
            <a:avLst/>
          </a:prstGeom>
          <a:noFill/>
        </p:spPr>
        <p:txBody>
          <a:bodyPr wrap="square" rtlCol="0">
            <a:spAutoFit/>
          </a:bodyPr>
          <a:lstStyle/>
          <a:p>
            <a:r>
              <a:rPr lang="en-US" sz="4400" dirty="0" smtClean="0">
                <a:solidFill>
                  <a:srgbClr val="FF6699"/>
                </a:solidFill>
                <a:latin typeface="Antique Olive Compact" pitchFamily="34" charset="0"/>
                <a:cs typeface="Aharoni" pitchFamily="2" charset="-79"/>
              </a:rPr>
              <a:t>3.5</a:t>
            </a:r>
          </a:p>
        </p:txBody>
      </p:sp>
      <p:sp>
        <p:nvSpPr>
          <p:cNvPr id="39" name="TextBox 38"/>
          <p:cNvSpPr txBox="1"/>
          <p:nvPr/>
        </p:nvSpPr>
        <p:spPr>
          <a:xfrm>
            <a:off x="7354761" y="4418959"/>
            <a:ext cx="744031" cy="769441"/>
          </a:xfrm>
          <a:prstGeom prst="rect">
            <a:avLst/>
          </a:prstGeom>
          <a:noFill/>
        </p:spPr>
        <p:txBody>
          <a:bodyPr wrap="square" rtlCol="0">
            <a:spAutoFit/>
          </a:bodyPr>
          <a:lstStyle/>
          <a:p>
            <a:r>
              <a:rPr lang="en-US" sz="4400" dirty="0">
                <a:solidFill>
                  <a:srgbClr val="FFC000"/>
                </a:solidFill>
                <a:latin typeface="Aharoni" pitchFamily="2" charset="-79"/>
                <a:cs typeface="Aharoni" pitchFamily="2" charset="-79"/>
              </a:rPr>
              <a:t> </a:t>
            </a:r>
            <a:r>
              <a:rPr lang="en-US" sz="4400" dirty="0" smtClean="0">
                <a:solidFill>
                  <a:srgbClr val="FF9900"/>
                </a:solidFill>
                <a:latin typeface="Antique Olive Compact" pitchFamily="34" charset="0"/>
                <a:cs typeface="Aharoni" pitchFamily="2" charset="-79"/>
              </a:rPr>
              <a:t>1</a:t>
            </a:r>
          </a:p>
        </p:txBody>
      </p:sp>
      <p:sp>
        <p:nvSpPr>
          <p:cNvPr id="40" name="TextBox 39"/>
          <p:cNvSpPr txBox="1"/>
          <p:nvPr/>
        </p:nvSpPr>
        <p:spPr>
          <a:xfrm>
            <a:off x="7234000" y="2540711"/>
            <a:ext cx="946920" cy="261610"/>
          </a:xfrm>
          <a:prstGeom prst="rect">
            <a:avLst/>
          </a:prstGeom>
          <a:noFill/>
        </p:spPr>
        <p:txBody>
          <a:bodyPr wrap="square" rtlCol="0">
            <a:spAutoFit/>
          </a:bodyPr>
          <a:lstStyle/>
          <a:p>
            <a:r>
              <a:rPr lang="en-US" sz="1100" dirty="0" smtClean="0">
                <a:latin typeface="Century Gothic" pitchFamily="34" charset="0"/>
              </a:rPr>
              <a:t>Gum Drops</a:t>
            </a:r>
            <a:endParaRPr lang="en-US" sz="1100" dirty="0">
              <a:latin typeface="Century Gothic" pitchFamily="34" charset="0"/>
            </a:endParaRPr>
          </a:p>
        </p:txBody>
      </p:sp>
      <p:sp>
        <p:nvSpPr>
          <p:cNvPr id="41" name="TextBox 40"/>
          <p:cNvSpPr txBox="1"/>
          <p:nvPr/>
        </p:nvSpPr>
        <p:spPr>
          <a:xfrm>
            <a:off x="7073238" y="1678598"/>
            <a:ext cx="1298643" cy="261610"/>
          </a:xfrm>
          <a:prstGeom prst="rect">
            <a:avLst/>
          </a:prstGeom>
          <a:noFill/>
        </p:spPr>
        <p:txBody>
          <a:bodyPr wrap="square" rtlCol="0">
            <a:spAutoFit/>
          </a:bodyPr>
          <a:lstStyle/>
          <a:p>
            <a:r>
              <a:rPr lang="en-US" sz="1100" dirty="0" smtClean="0">
                <a:latin typeface="Century Gothic" pitchFamily="34" charset="0"/>
              </a:rPr>
              <a:t>Hershey’s Kisses </a:t>
            </a:r>
            <a:endParaRPr lang="en-US" sz="1100" dirty="0">
              <a:latin typeface="Century Gothic" pitchFamily="34" charset="0"/>
            </a:endParaRPr>
          </a:p>
        </p:txBody>
      </p:sp>
      <p:sp>
        <p:nvSpPr>
          <p:cNvPr id="42" name="TextBox 41"/>
          <p:cNvSpPr txBox="1"/>
          <p:nvPr/>
        </p:nvSpPr>
        <p:spPr>
          <a:xfrm>
            <a:off x="7354762" y="3358899"/>
            <a:ext cx="908232" cy="261610"/>
          </a:xfrm>
          <a:prstGeom prst="rect">
            <a:avLst/>
          </a:prstGeom>
          <a:noFill/>
        </p:spPr>
        <p:txBody>
          <a:bodyPr wrap="square" rtlCol="0">
            <a:spAutoFit/>
          </a:bodyPr>
          <a:lstStyle/>
          <a:p>
            <a:r>
              <a:rPr lang="en-US" sz="1100" dirty="0" smtClean="0">
                <a:latin typeface="Century Gothic" pitchFamily="34" charset="0"/>
              </a:rPr>
              <a:t>Starburst</a:t>
            </a:r>
            <a:endParaRPr lang="en-US" sz="1100" dirty="0">
              <a:latin typeface="Century Gothic" pitchFamily="34" charset="0"/>
            </a:endParaRPr>
          </a:p>
        </p:txBody>
      </p:sp>
      <p:sp>
        <p:nvSpPr>
          <p:cNvPr id="43" name="TextBox 42"/>
          <p:cNvSpPr txBox="1"/>
          <p:nvPr/>
        </p:nvSpPr>
        <p:spPr>
          <a:xfrm>
            <a:off x="7414852" y="4161119"/>
            <a:ext cx="940666" cy="261610"/>
          </a:xfrm>
          <a:prstGeom prst="rect">
            <a:avLst/>
          </a:prstGeom>
          <a:noFill/>
        </p:spPr>
        <p:txBody>
          <a:bodyPr wrap="square" rtlCol="0">
            <a:spAutoFit/>
          </a:bodyPr>
          <a:lstStyle/>
          <a:p>
            <a:r>
              <a:rPr lang="en-US" sz="1100" dirty="0" err="1" smtClean="0">
                <a:latin typeface="Century Gothic" pitchFamily="34" charset="0"/>
              </a:rPr>
              <a:t>Twizzlers</a:t>
            </a:r>
            <a:endParaRPr lang="en-US" sz="1100" dirty="0">
              <a:latin typeface="Century Gothic" pitchFamily="34" charset="0"/>
            </a:endParaRPr>
          </a:p>
        </p:txBody>
      </p:sp>
      <p:sp>
        <p:nvSpPr>
          <p:cNvPr id="44" name="TextBox 43"/>
          <p:cNvSpPr txBox="1"/>
          <p:nvPr/>
        </p:nvSpPr>
        <p:spPr>
          <a:xfrm>
            <a:off x="7318416" y="5012817"/>
            <a:ext cx="992009" cy="261610"/>
          </a:xfrm>
          <a:prstGeom prst="rect">
            <a:avLst/>
          </a:prstGeom>
          <a:noFill/>
        </p:spPr>
        <p:txBody>
          <a:bodyPr wrap="square" rtlCol="0">
            <a:spAutoFit/>
          </a:bodyPr>
          <a:lstStyle/>
          <a:p>
            <a:r>
              <a:rPr lang="en-US" sz="1100" dirty="0" smtClean="0">
                <a:latin typeface="Century Gothic" pitchFamily="34" charset="0"/>
              </a:rPr>
              <a:t>Tootsie Pop</a:t>
            </a:r>
            <a:endParaRPr lang="en-US" sz="1100" dirty="0">
              <a:latin typeface="Century Gothic" pitchFamily="34" charset="0"/>
            </a:endParaRPr>
          </a:p>
        </p:txBody>
      </p:sp>
      <p:cxnSp>
        <p:nvCxnSpPr>
          <p:cNvPr id="3" name="Straight Connector 2"/>
          <p:cNvCxnSpPr/>
          <p:nvPr/>
        </p:nvCxnSpPr>
        <p:spPr>
          <a:xfrm>
            <a:off x="288324" y="683174"/>
            <a:ext cx="680469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rotWithShape="1">
          <a:blip r:embed="rId7" cstate="print">
            <a:extLst>
              <a:ext uri="{28A0092B-C50C-407E-A947-70E740481C1C}">
                <a14:useLocalDpi xmlns:a14="http://schemas.microsoft.com/office/drawing/2010/main" val="0"/>
              </a:ext>
            </a:extLst>
          </a:blip>
          <a:srcRect l="11224"/>
          <a:stretch/>
        </p:blipFill>
        <p:spPr>
          <a:xfrm>
            <a:off x="595017" y="1088879"/>
            <a:ext cx="964480" cy="722966"/>
          </a:xfrm>
          <a:prstGeom prst="rect">
            <a:avLst/>
          </a:prstGeom>
        </p:spPr>
      </p:pic>
      <p:sp>
        <p:nvSpPr>
          <p:cNvPr id="45" name="TextBox 44"/>
          <p:cNvSpPr txBox="1"/>
          <p:nvPr/>
        </p:nvSpPr>
        <p:spPr>
          <a:xfrm>
            <a:off x="1605830" y="4374181"/>
            <a:ext cx="974397" cy="769441"/>
          </a:xfrm>
          <a:prstGeom prst="rect">
            <a:avLst/>
          </a:prstGeom>
          <a:noFill/>
        </p:spPr>
        <p:txBody>
          <a:bodyPr wrap="square" rtlCol="0">
            <a:spAutoFit/>
          </a:bodyPr>
          <a:lstStyle/>
          <a:p>
            <a:pPr algn="ctr"/>
            <a:r>
              <a:rPr lang="en-US" sz="4400" dirty="0" smtClean="0">
                <a:solidFill>
                  <a:srgbClr val="99FF33"/>
                </a:solidFill>
                <a:latin typeface="Antique Olive Compact" pitchFamily="34" charset="0"/>
                <a:cs typeface="Aharoni" pitchFamily="2" charset="-79"/>
              </a:rPr>
              <a:t>8</a:t>
            </a:r>
          </a:p>
        </p:txBody>
      </p:sp>
      <p:pic>
        <p:nvPicPr>
          <p:cNvPr id="23" name="Picture 22"/>
          <p:cNvPicPr>
            <a:picLocks noChangeAspect="1"/>
          </p:cNvPicPr>
          <p:nvPr/>
        </p:nvPicPr>
        <p:blipFill rotWithShape="1">
          <a:blip r:embed="rId8" cstate="print">
            <a:extLst>
              <a:ext uri="{28A0092B-C50C-407E-A947-70E740481C1C}">
                <a14:useLocalDpi xmlns:a14="http://schemas.microsoft.com/office/drawing/2010/main" val="0"/>
              </a:ext>
            </a:extLst>
          </a:blip>
          <a:srcRect l="9480" t="7415" r="3862" b="8758"/>
          <a:stretch/>
        </p:blipFill>
        <p:spPr>
          <a:xfrm>
            <a:off x="5885914" y="1219199"/>
            <a:ext cx="1207100" cy="875761"/>
          </a:xfrm>
          <a:prstGeom prst="rect">
            <a:avLst/>
          </a:prstGeom>
        </p:spPr>
      </p:pic>
      <p:pic>
        <p:nvPicPr>
          <p:cNvPr id="24" name="Picture 23"/>
          <p:cNvPicPr>
            <a:picLocks noChangeAspect="1"/>
          </p:cNvPicPr>
          <p:nvPr/>
        </p:nvPicPr>
        <p:blipFill rotWithShape="1">
          <a:blip r:embed="rId9">
            <a:extLst>
              <a:ext uri="{28A0092B-C50C-407E-A947-70E740481C1C}">
                <a14:useLocalDpi xmlns:a14="http://schemas.microsoft.com/office/drawing/2010/main" val="0"/>
              </a:ext>
            </a:extLst>
          </a:blip>
          <a:srcRect l="5556" t="20258" r="38000" b="32920"/>
          <a:stretch/>
        </p:blipFill>
        <p:spPr>
          <a:xfrm>
            <a:off x="6108177" y="2810308"/>
            <a:ext cx="762571" cy="632576"/>
          </a:xfrm>
          <a:prstGeom prst="rect">
            <a:avLst/>
          </a:prstGeom>
        </p:spPr>
      </p:pic>
      <p:sp>
        <p:nvSpPr>
          <p:cNvPr id="46" name="TextBox 45"/>
          <p:cNvSpPr txBox="1"/>
          <p:nvPr/>
        </p:nvSpPr>
        <p:spPr>
          <a:xfrm>
            <a:off x="7318416" y="3604740"/>
            <a:ext cx="808288" cy="769441"/>
          </a:xfrm>
          <a:prstGeom prst="rect">
            <a:avLst/>
          </a:prstGeom>
          <a:noFill/>
        </p:spPr>
        <p:txBody>
          <a:bodyPr wrap="square" rtlCol="0">
            <a:spAutoFit/>
          </a:bodyPr>
          <a:lstStyle/>
          <a:p>
            <a:r>
              <a:rPr lang="en-US" sz="4400" dirty="0" smtClean="0">
                <a:solidFill>
                  <a:srgbClr val="FFC000"/>
                </a:solidFill>
                <a:latin typeface="Aharoni" pitchFamily="2" charset="-79"/>
                <a:cs typeface="Aharoni" pitchFamily="2" charset="-79"/>
              </a:rPr>
              <a:t> </a:t>
            </a:r>
            <a:r>
              <a:rPr lang="en-US" sz="4400" dirty="0" smtClean="0">
                <a:solidFill>
                  <a:srgbClr val="FF0000"/>
                </a:solidFill>
                <a:latin typeface="Antique Olive Compact" pitchFamily="34" charset="0"/>
                <a:cs typeface="Aharoni" pitchFamily="2" charset="-79"/>
              </a:rPr>
              <a:t>2</a:t>
            </a:r>
          </a:p>
        </p:txBody>
      </p:sp>
      <p:pic>
        <p:nvPicPr>
          <p:cNvPr id="8" name="Picture 7"/>
          <p:cNvPicPr>
            <a:picLocks noChangeAspect="1"/>
          </p:cNvPicPr>
          <p:nvPr/>
        </p:nvPicPr>
        <p:blipFill rotWithShape="1">
          <a:blip r:embed="rId10">
            <a:extLst>
              <a:ext uri="{28A0092B-C50C-407E-A947-70E740481C1C}">
                <a14:useLocalDpi xmlns:a14="http://schemas.microsoft.com/office/drawing/2010/main" val="0"/>
              </a:ext>
            </a:extLst>
          </a:blip>
          <a:srcRect l="17376" b="1901"/>
          <a:stretch/>
        </p:blipFill>
        <p:spPr>
          <a:xfrm rot="6608356">
            <a:off x="6256756" y="3585128"/>
            <a:ext cx="799380" cy="949092"/>
          </a:xfrm>
          <a:prstGeom prst="rect">
            <a:avLst/>
          </a:prstGeom>
        </p:spPr>
      </p:pic>
      <p:pic>
        <p:nvPicPr>
          <p:cNvPr id="30" name="Picture 29"/>
          <p:cNvPicPr>
            <a:picLocks noChangeAspect="1"/>
          </p:cNvPicPr>
          <p:nvPr/>
        </p:nvPicPr>
        <p:blipFill rotWithShape="1">
          <a:blip r:embed="rId11">
            <a:extLst>
              <a:ext uri="{28A0092B-C50C-407E-A947-70E740481C1C}">
                <a14:useLocalDpi xmlns:a14="http://schemas.microsoft.com/office/drawing/2010/main" val="0"/>
              </a:ext>
            </a:extLst>
          </a:blip>
          <a:srcRect l="5773" t="454" r="32749" b="47042"/>
          <a:stretch/>
        </p:blipFill>
        <p:spPr>
          <a:xfrm rot="20541277">
            <a:off x="6251316" y="4534442"/>
            <a:ext cx="774329" cy="751474"/>
          </a:xfrm>
          <a:prstGeom prst="rect">
            <a:avLst/>
          </a:prstGeom>
        </p:spPr>
      </p:pic>
      <p:pic>
        <p:nvPicPr>
          <p:cNvPr id="15" name="Picture 1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019574" y="2129791"/>
            <a:ext cx="1056104" cy="413501"/>
          </a:xfrm>
          <a:prstGeom prst="rect">
            <a:avLst/>
          </a:prstGeom>
        </p:spPr>
      </p:pic>
      <p:sp>
        <p:nvSpPr>
          <p:cNvPr id="47" name="TextBox 46"/>
          <p:cNvSpPr txBox="1"/>
          <p:nvPr/>
        </p:nvSpPr>
        <p:spPr>
          <a:xfrm>
            <a:off x="6623334" y="6208910"/>
            <a:ext cx="2292066" cy="246221"/>
          </a:xfrm>
          <a:prstGeom prst="rect">
            <a:avLst/>
          </a:prstGeom>
          <a:noFill/>
        </p:spPr>
        <p:txBody>
          <a:bodyPr wrap="square" rtlCol="0">
            <a:spAutoFit/>
          </a:bodyPr>
          <a:lstStyle/>
          <a:p>
            <a:pPr algn="ctr"/>
            <a:r>
              <a:rPr lang="en-US" sz="1000" dirty="0" smtClean="0">
                <a:solidFill>
                  <a:schemeClr val="tx1">
                    <a:lumMod val="85000"/>
                    <a:lumOff val="15000"/>
                  </a:schemeClr>
                </a:solidFill>
                <a:latin typeface="Century Gothic" charset="0"/>
                <a:ea typeface="Century Gothic" charset="0"/>
                <a:cs typeface="Century Gothic" charset="0"/>
              </a:rPr>
              <a:t>www.ffactor.com</a:t>
            </a:r>
            <a:endParaRPr lang="en-US" sz="1000" dirty="0">
              <a:solidFill>
                <a:schemeClr val="tx1">
                  <a:lumMod val="85000"/>
                  <a:lumOff val="15000"/>
                </a:schemeClr>
              </a:solidFill>
              <a:latin typeface="Century Gothic" charset="0"/>
              <a:ea typeface="Century Gothic" charset="0"/>
              <a:cs typeface="Century Gothic" charset="0"/>
            </a:endParaRPr>
          </a:p>
        </p:txBody>
      </p:sp>
      <p:pic>
        <p:nvPicPr>
          <p:cNvPr id="48" name="Picture 47"/>
          <p:cNvPicPr/>
          <p:nvPr/>
        </p:nvPicPr>
        <p:blipFill>
          <a:blip r:embed="rId13">
            <a:extLst>
              <a:ext uri="{28A0092B-C50C-407E-A947-70E740481C1C}">
                <a14:useLocalDpi xmlns:a14="http://schemas.microsoft.com/office/drawing/2010/main" val="0"/>
              </a:ext>
            </a:extLst>
          </a:blip>
          <a:stretch>
            <a:fillRect/>
          </a:stretch>
        </p:blipFill>
        <p:spPr>
          <a:xfrm>
            <a:off x="6623333" y="5768329"/>
            <a:ext cx="2371090" cy="511810"/>
          </a:xfrm>
          <a:prstGeom prst="rect">
            <a:avLst/>
          </a:prstGeom>
        </p:spPr>
      </p:pic>
    </p:spTree>
    <p:extLst>
      <p:ext uri="{BB962C8B-B14F-4D97-AF65-F5344CB8AC3E}">
        <p14:creationId xmlns:p14="http://schemas.microsoft.com/office/powerpoint/2010/main" val="3958171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TotalTime>
  <Words>74</Words>
  <Application>Microsoft Macintosh PowerPoint</Application>
  <PresentationFormat>On-screen Show (4:3)</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Aharoni</vt:lpstr>
      <vt:lpstr>Antique Olive Compact</vt:lpstr>
      <vt:lpstr>Arial</vt:lpstr>
      <vt:lpstr>Calibri</vt:lpstr>
      <vt:lpstr>Century Gothic</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GerryFFactor</dc:creator>
  <cp:lastModifiedBy>Fortune Dushey</cp:lastModifiedBy>
  <cp:revision>36</cp:revision>
  <cp:lastPrinted>2016-10-04T19:54:36Z</cp:lastPrinted>
  <dcterms:created xsi:type="dcterms:W3CDTF">2012-04-14T17:02:48Z</dcterms:created>
  <dcterms:modified xsi:type="dcterms:W3CDTF">2016-10-23T15:55:31Z</dcterms:modified>
</cp:coreProperties>
</file>